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Average"/>
      <p:regular r:id="rId47"/>
    </p:embeddedFont>
    <p:embeddedFont>
      <p:font typeface="Oswald"/>
      <p:regular r:id="rId48"/>
      <p:bold r:id="rId49"/>
    </p:embeddedFont>
    <p:embeddedFont>
      <p:font typeface="Sofia Sans Condense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EEAAE3-1DBD-4C8C-BAA8-F3C8CFB7C49E}">
  <a:tblStyle styleId="{09EEAAE3-1DBD-4C8C-BAA8-F3C8CFB7C4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fiaSansCondensed-bold.fntdata"/><Relationship Id="rId50" Type="http://schemas.openxmlformats.org/officeDocument/2006/relationships/font" Target="fonts/SofiaSansCondensed-regular.fntdata"/><Relationship Id="rId53" Type="http://schemas.openxmlformats.org/officeDocument/2006/relationships/font" Target="fonts/SofiaSansCondensed-boldItalic.fntdata"/><Relationship Id="rId52" Type="http://schemas.openxmlformats.org/officeDocument/2006/relationships/font" Target="fonts/SofiaSansCondense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e5ad284c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e5ad284c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e5ad284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e5ad284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e5ad284c9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e5ad284c9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e5ad284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e5ad284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e5ad284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e5ad284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56d560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56d560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6d5601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56d560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56d5601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56d5601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56d5601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56d5601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56d5601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56d5601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e5ad28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e5ad28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56d5601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56d5601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56d5601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56d5601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56d56017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56d5601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0014061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0014061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014061e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014061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0014061e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0014061e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0014061e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0014061e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0014061e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0014061e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0014061e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0014061e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d13cde2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d13cde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e5ad284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e5ad284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d13cde2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d13cde2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92e00b7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92e00b7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d13cde2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d13cde2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d13cde2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d13cde2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c35fb9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c35fb9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c35fb90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c35fb90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c35fb90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c35fb90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c35fb903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6c35fb90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c35fb903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c35fb90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c35fb903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c35fb903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5ad284c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5ad284c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c35fb90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c35fb90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e5ad284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e5ad284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5ad284c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5ad284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e5ad284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e5ad284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e5ad284c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e5ad284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e5ad284c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e5ad284c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awum.de" TargetMode="External"/><Relationship Id="rId4" Type="http://schemas.openxmlformats.org/officeDocument/2006/relationships/hyperlink" Target="http://newsapi.or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Software Architecture Laboratory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Florian Kloss, Tom Göckel, Johannes Karcher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</a:t>
            </a:r>
            <a:r>
              <a:rPr lang="de"/>
              <a:t>Comparison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</a:t>
            </a:r>
            <a:r>
              <a:rPr lang="de"/>
              <a:t>onstituencies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State and Year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75" y="64875"/>
            <a:ext cx="5013750" cy="50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F</a:t>
            </a:r>
            <a:r>
              <a:rPr lang="de"/>
              <a:t>orecast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constituencies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51438"/>
            <a:ext cx="3360425" cy="50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Frontend: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Programming </a:t>
            </a:r>
            <a:r>
              <a:rPr lang="de" sz="1600"/>
              <a:t>Components from MockUps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Coloring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Backend: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Data Management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88"/>
              <a:t>07.05.25</a:t>
            </a:r>
            <a:endParaRPr sz="2488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Quellen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Bundestagswahl: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Bundeswahlleiterin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Statistisches Amt</a:t>
            </a:r>
            <a:br>
              <a:rPr lang="de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Landtagswahl: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verteilt auf Länder</a:t>
            </a:r>
            <a:br>
              <a:rPr lang="de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Schwierigkeiten: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Keine einheitlichen Quellen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immer woanders, alte Ergebnisse nicht immer vorhanden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unterschiedliche Formate</a:t>
            </a:r>
            <a:br>
              <a:rPr lang="de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Wahlumfragen API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Format und Inhalt der Dateien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CSV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Format von Bund geregelt </a:t>
            </a:r>
            <a:br>
              <a:rPr lang="de" sz="1600"/>
            </a:b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200" y="1454375"/>
            <a:ext cx="3879125" cy="31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Umsetzung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CSV Parser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API Endpoint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de" sz="1600"/>
            </a:br>
            <a:br>
              <a:rPr lang="de" sz="1600"/>
            </a:br>
            <a:br>
              <a:rPr lang="de" sz="1600"/>
            </a:br>
            <a:br>
              <a:rPr lang="de" sz="1600"/>
            </a:br>
            <a:br>
              <a:rPr lang="de" sz="1600"/>
            </a:br>
            <a:br>
              <a:rPr lang="de" sz="1600"/>
            </a:b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1 Server oder 2 Server Architektur</a:t>
            </a:r>
            <a:endParaRPr sz="160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87" y="1934350"/>
            <a:ext cx="5463024" cy="19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 - Einbindung Wahlergebnisse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CSV fetchen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Endpoint abfragen</a:t>
            </a:r>
            <a:endParaRPr sz="160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25" y="2147400"/>
            <a:ext cx="7156749" cy="1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 - Interaktive Karte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100"/>
              <a:t>DEMO</a:t>
            </a:r>
            <a:endParaRPr sz="4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Ausblick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Frontend: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Weitere Komponenten aus </a:t>
            </a:r>
            <a:r>
              <a:rPr lang="de" sz="1600"/>
              <a:t>MockUps einbauen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Coloring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Backend: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Endpoints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Daten Management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Nächste Mal - TODO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Eigenes Format für Daten von Bundesländern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Konzept Vergleichskomponente: 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Datenverarbeitung für Vergleichskomponente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88"/>
              <a:t>04.06.25</a:t>
            </a:r>
            <a:endParaRPr sz="2488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Daten der Bundestagsergebnisse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Quelle - Bundeswahlleiterin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verändertes Format über die Jahre (Daten seit 1949)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=&gt; eigenes CSV Format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Speicherung der Daten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Lokale S</a:t>
            </a:r>
            <a:r>
              <a:rPr lang="de" sz="1600"/>
              <a:t>peicherung</a:t>
            </a:r>
            <a:r>
              <a:rPr lang="de" sz="1600"/>
              <a:t> der neu erzeugten CSV Dateien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/>
              <a:t>(In produktiver Umgebung integriert in eigener DB)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Docker Container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600"/>
            </a:b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" y="1214725"/>
            <a:ext cx="8037150" cy="3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 - Vergleich der Wahlergebnisse</a:t>
            </a:r>
            <a:endParaRPr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100"/>
              <a:t>DEMO</a:t>
            </a:r>
            <a:endParaRPr sz="4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Ausblick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Frontend: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Weitere Komponenten </a:t>
            </a:r>
            <a:r>
              <a:rPr lang="de" sz="1600"/>
              <a:t>einbauen (siehe </a:t>
            </a:r>
            <a:r>
              <a:rPr lang="de" sz="1600"/>
              <a:t>MockUps)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/>
              <a:t>Wahlumfragen und Aktuelle News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Style überarbeiten z.B. Coloring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Backend: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Wahlumfragen per Api einbinden - </a:t>
            </a:r>
            <a:r>
              <a:rPr lang="de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dawum.de</a:t>
            </a:r>
            <a:r>
              <a:rPr lang="de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Aktuelle News per Api einbinden - </a:t>
            </a:r>
            <a:r>
              <a:rPr lang="de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newsapi.org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Nächste Mal - TODO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Eigenes Format für Daten von Bundesländern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Datenverarbeitung für Vergleichskomponente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eigener server mit unserem csv Format / FastAPI http request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88"/>
              <a:t>18</a:t>
            </a:r>
            <a:r>
              <a:rPr lang="de" sz="2488"/>
              <a:t>.06.25</a:t>
            </a:r>
            <a:endParaRPr sz="2488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HomePage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Feature Overview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0" y="38325"/>
            <a:ext cx="5066849" cy="50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CSV Format - Daten der Bundestagsergebnisse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Originaldaten: Alle Bundesländer und Wahlkreise. Überflüssige Informationen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9" y="1637825"/>
            <a:ext cx="89028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CSV Format - Daten der Bundestagsergebnisse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Eine Datei pro Bundesland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Nur relevanten Werte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Erst- Zweitstimmen pro Partei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+ Anteil in Prozent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175" y="1051850"/>
            <a:ext cx="2876550" cy="39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</a:t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100"/>
              <a:t>DEMO</a:t>
            </a:r>
            <a:endParaRPr sz="4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Ausblick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Frontend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Style überarbeiten z.B. Coloring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Fehlende Komponenten erstellen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ctrTitle"/>
          </p:nvPr>
        </p:nvSpPr>
        <p:spPr>
          <a:xfrm>
            <a:off x="613483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Software Architektur Labor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WebApp - </a:t>
            </a:r>
            <a:r>
              <a:rPr lang="de" sz="3000"/>
              <a:t>Wahlergebnisse</a:t>
            </a:r>
            <a:endParaRPr/>
          </a:p>
        </p:txBody>
      </p:sp>
      <p:sp>
        <p:nvSpPr>
          <p:cNvPr id="267" name="Google Shape;267;p46"/>
          <p:cNvSpPr txBox="1"/>
          <p:nvPr>
            <p:ph idx="1" type="subTitle"/>
          </p:nvPr>
        </p:nvSpPr>
        <p:spPr>
          <a:xfrm>
            <a:off x="613475" y="341245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Florian Kloss, Tom Göckel, Johannes Karcher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 - Problemstellung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715"/>
              <a:t>Ziele</a:t>
            </a:r>
            <a:endParaRPr b="1" sz="4715"/>
          </a:p>
          <a:p>
            <a:pPr indent="-31321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Übersichtliche Darstellung der aktuellen Wahlergebnisse in Deutschland</a:t>
            </a:r>
            <a:endParaRPr sz="4100"/>
          </a:p>
          <a:p>
            <a:pPr indent="-3132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Darstellung der vergangenen </a:t>
            </a:r>
            <a:r>
              <a:rPr lang="de" sz="4100"/>
              <a:t>Wahlergebnissen</a:t>
            </a:r>
            <a:endParaRPr sz="4100"/>
          </a:p>
          <a:p>
            <a:pPr indent="-3132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Zielgruppe: Bürgerinnen und Bürgern sowie interessierten Medienvertretern</a:t>
            </a:r>
            <a:endParaRPr sz="4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4715"/>
              <a:t>Herausforderungen</a:t>
            </a:r>
            <a:endParaRPr b="1" sz="4715"/>
          </a:p>
          <a:p>
            <a:pPr indent="-31321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Datenqualität und Aktualität: Sicherstellung, dass die bezogenen Daten stets aktuell und korrekt sind.</a:t>
            </a:r>
            <a:endParaRPr sz="4100"/>
          </a:p>
          <a:p>
            <a:pPr indent="-3132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Datenaufbereitung: Transformation der Rohdaten in ein Format, das für die Anzeige und weitere Analysen in der Applikation geeignet ist.</a:t>
            </a:r>
            <a:endParaRPr sz="4100"/>
          </a:p>
          <a:p>
            <a:pPr indent="-3132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Benutzerfreundlichkeit</a:t>
            </a:r>
            <a:r>
              <a:rPr lang="de" sz="4100"/>
              <a:t>: Entwicklung einer intuitiven Benutzeroberfläche</a:t>
            </a:r>
            <a:r>
              <a:rPr lang="de" sz="4100"/>
              <a:t>, die auch komplexe Datensätze gut visualisiert.</a:t>
            </a:r>
            <a:endParaRPr sz="4100"/>
          </a:p>
          <a:p>
            <a:pPr indent="-3132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100"/>
              <a:t>Skalierbarkeit: Möglichkeit, die Applikation auch bei hoher Nutzerzahl performant zu betreiben.</a:t>
            </a:r>
            <a:endParaRPr sz="4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 - Technologieauswahl</a:t>
            </a:r>
            <a:endParaRPr/>
          </a:p>
        </p:txBody>
      </p:sp>
      <p:graphicFrame>
        <p:nvGraphicFramePr>
          <p:cNvPr id="279" name="Google Shape;279;p48"/>
          <p:cNvGraphicFramePr/>
          <p:nvPr/>
        </p:nvGraphicFramePr>
        <p:xfrm>
          <a:off x="709813" y="124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{09EEAAE3-1DBD-4C8C-BAA8-F3C8CFB7C49E}</a:tableStyleId>
              </a:tblPr>
              <a:tblGrid>
                <a:gridCol w="2015950"/>
                <a:gridCol w="2050900"/>
                <a:gridCol w="3657525"/>
              </a:tblGrid>
              <a:tr h="2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300">
                          <a:solidFill>
                            <a:schemeClr val="accent3"/>
                          </a:solidFill>
                        </a:rPr>
                        <a:t>Bereich</a:t>
                      </a:r>
                      <a:endParaRPr b="1" sz="13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300">
                          <a:solidFill>
                            <a:schemeClr val="accent3"/>
                          </a:solidFill>
                        </a:rPr>
                        <a:t>Technologie/Tool</a:t>
                      </a:r>
                      <a:endParaRPr b="1" sz="13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300">
                          <a:solidFill>
                            <a:schemeClr val="accent3"/>
                          </a:solidFill>
                        </a:rPr>
                        <a:t>Begründung</a:t>
                      </a:r>
                      <a:endParaRPr b="1" sz="13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UI &amp; Komponenten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React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Moderne, modulare UI-Entwicklung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Styling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TailwindCSS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Utility-first CSS, schnell &amp; responsive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Kartenvisualisierung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React-Leaflet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Interaktive geografische Darstellung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Diagramme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Balken + manuell in JSX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Klare Kontrolle über visuelle Darstellung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Routing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React Router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Navigation ohne Reloads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Datenformate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CSV, GeoJSON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Offen, einfach, kompatibel mit Open Data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Deployment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Vite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Schnelles Dev-Tool &amp; Build-System für React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Backend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FastAPI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accent3"/>
                          </a:solidFill>
                        </a:rPr>
                        <a:t>High-Performance-Python-Backend für APIs</a:t>
                      </a:r>
                      <a:endParaRPr sz="11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 - Client-Server-Architektur</a:t>
            </a:r>
            <a:endParaRPr/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311700" y="1152475"/>
            <a:ext cx="85206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Frontend–Backend-Trennung</a:t>
            </a:r>
            <a:endParaRPr b="1" sz="1600"/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Frontend (Client - Single Page Application): React + Vite + Leaflet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Backend: FastAPI für Datenbereitstellung oder –auswertung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Bereitstellung durch Docker Container</a:t>
            </a:r>
            <a:endParaRPr sz="1300"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325" y="2727625"/>
            <a:ext cx="1435773" cy="1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475" y="2729500"/>
            <a:ext cx="1483650" cy="142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9"/>
          <p:cNvCxnSpPr>
            <a:stCxn id="287" idx="1"/>
            <a:endCxn id="286" idx="3"/>
          </p:cNvCxnSpPr>
          <p:nvPr/>
        </p:nvCxnSpPr>
        <p:spPr>
          <a:xfrm rot="10800000">
            <a:off x="3496175" y="3442300"/>
            <a:ext cx="2157300" cy="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9" name="Google Shape;289;p49"/>
          <p:cNvSpPr txBox="1"/>
          <p:nvPr/>
        </p:nvSpPr>
        <p:spPr>
          <a:xfrm>
            <a:off x="5653325" y="4209400"/>
            <a:ext cx="1483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Datenquelle</a:t>
            </a:r>
            <a:br>
              <a:rPr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FastAPI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1847163" y="4156825"/>
            <a:ext cx="1862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Client</a:t>
            </a:r>
            <a:br>
              <a:rPr b="1"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React + Vite + Leaflet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1452225" y="2355150"/>
            <a:ext cx="2652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Single Page Application</a:t>
            </a:r>
            <a:endParaRPr b="1"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 - Use Cases</a:t>
            </a:r>
            <a:endParaRPr/>
          </a:p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900"/>
              <a:t>Datenabruf und -anzeige</a:t>
            </a:r>
            <a:endParaRPr b="1" sz="4900"/>
          </a:p>
          <a:p>
            <a:pPr indent="-3000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Der Benutzer ruft die aktuellen Wahlergebnisse ab.</a:t>
            </a:r>
            <a:endParaRPr sz="4500"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Die Applikation holt die Daten von der Bundeswebseite aus CSVs mit eigenem CSV Format.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4900"/>
              <a:t>Filterung und Suche</a:t>
            </a:r>
            <a:endParaRPr b="1" sz="4900"/>
          </a:p>
          <a:p>
            <a:pPr indent="-3000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Der Benutzer kann nach bestimmten Wahlen, Bundesländern, Zeiträumen oder Parteien filtern.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4900"/>
              <a:t>Historische Daten</a:t>
            </a:r>
            <a:endParaRPr b="1" sz="4900"/>
          </a:p>
          <a:p>
            <a:pPr indent="-3000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Der Benutzer kann vergangene Wahlergebnisse abrufen und vergleichen.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4900"/>
              <a:t>Visualisierung</a:t>
            </a:r>
            <a:endParaRPr b="1" sz="4900"/>
          </a:p>
          <a:p>
            <a:pPr indent="-3000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Interaktive Diagramme und Kartenvisualisierungen zur Veranschaulichung der Ergebnisse.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4900"/>
              <a:t>Responsive Design</a:t>
            </a:r>
            <a:endParaRPr b="1" sz="4900"/>
          </a:p>
          <a:p>
            <a:pPr indent="-3000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4500"/>
              <a:t>Die Applikation ist auf verschiedenen Endgeräten (Desktop, Tablet, Smartphone) nutzbar.</a:t>
            </a:r>
            <a:endParaRPr sz="4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 - </a:t>
            </a:r>
            <a:r>
              <a:rPr lang="de"/>
              <a:t>Muss-/Kann-Kriterien</a:t>
            </a:r>
            <a:endParaRPr/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/>
              <a:t>Muss-Kriterien:</a:t>
            </a:r>
            <a:endParaRPr sz="4100"/>
          </a:p>
          <a:p>
            <a:pPr indent="-30051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Aktualität: Die Applikation muss die aktuellen Wahlergebnisse anzeigen.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5946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Datenintegrität: Richtigkeit und Verlässlichkeit der angezeigten Daten.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Nutzerfreundlichkeit: Eine intuitive und responsive Benutzeroberfläche.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Performance: Schnelle Reaktionszeiten beim Abruf und der Anzeige der Daten.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Sicherheit: Sicherer Umgang mit externen Daten und Schutz vor Manipulation.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100"/>
              <a:t>Kann-Kriterien:</a:t>
            </a:r>
            <a:endParaRPr sz="4100"/>
          </a:p>
          <a:p>
            <a:pPr indent="-30051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Erweiterte Visualisierungen: Zusätzliche Diagrammtypen, Heatmaps oder interaktive Karten.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Personalisierung: Möglichkeit für Nutzer, Favoriten oder persönliche Dashboards anzulegen.❌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Exportfunktionen: Datenexport in verschiedene Formate (z. B. CSV, PDF).❌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Benachrichtigungen: Alerts oder Newsletter-Funktion, um über neue Wahlergebnisse zu informieren.</a:t>
            </a:r>
            <a:r>
              <a:rPr lang="de" sz="3961">
                <a:solidFill>
                  <a:srgbClr val="595959"/>
                </a:solidFill>
                <a:latin typeface="Sofia Sans Condensed"/>
                <a:ea typeface="Sofia Sans Condensed"/>
                <a:cs typeface="Sofia Sans Condensed"/>
                <a:sym typeface="Sofia Sans Condensed"/>
              </a:rPr>
              <a:t>✅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Mehrsprachigkeit: Unterstützung weiterer Sprachen, um auch ein internationales Publikum anzusprechen.❌</a:t>
            </a:r>
            <a:endParaRPr sz="3484"/>
          </a:p>
          <a:p>
            <a:pPr indent="-3005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484"/>
              <a:t>KI-Prognosen: Einsatz eines Machine-Learning-Modells (z. B. mit TensorFlow.js), das Trends basierend auf Umfragen vorhersagt.⚠️</a:t>
            </a:r>
            <a:endParaRPr sz="348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Map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constituencies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Interactive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Zooming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425" y="870513"/>
            <a:ext cx="5970474" cy="39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Wahlergebnisse WebApp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100"/>
              <a:t>DEMO</a:t>
            </a:r>
            <a:endParaRPr sz="4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Learn More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Information about the Web-App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Contact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59838"/>
            <a:ext cx="3349225" cy="50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Admin-Panel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Add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Manage Data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625" y="67575"/>
            <a:ext cx="3338900" cy="50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News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Latest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Latest Analysis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600" y="67575"/>
            <a:ext cx="3338900" cy="50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 </a:t>
            </a:r>
            <a:r>
              <a:rPr lang="de"/>
              <a:t>Voter turnout and demographic analysis</a:t>
            </a:r>
            <a:r>
              <a:rPr lang="de"/>
              <a:t>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Evaluations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150" y="1090475"/>
            <a:ext cx="6002776" cy="40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MockUp -</a:t>
            </a:r>
            <a:r>
              <a:rPr lang="de"/>
              <a:t> Party Analysis 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Evaluations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125" y="963925"/>
            <a:ext cx="6181275" cy="41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